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71" r:id="rId13"/>
    <p:sldId id="272" r:id="rId14"/>
    <p:sldId id="283" r:id="rId15"/>
    <p:sldId id="267" r:id="rId16"/>
    <p:sldId id="284" r:id="rId17"/>
    <p:sldId id="268" r:id="rId18"/>
    <p:sldId id="269" r:id="rId19"/>
    <p:sldId id="270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324" autoAdjust="0"/>
    <p:restoredTop sz="93011" autoAdjust="0"/>
  </p:normalViewPr>
  <p:slideViewPr>
    <p:cSldViewPr>
      <p:cViewPr varScale="1">
        <p:scale>
          <a:sx n="73" d="100"/>
          <a:sy n="73" d="100"/>
        </p:scale>
        <p:origin x="-12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D263-5863-4AEE-91AD-A1EB5D17396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6279-CC85-41F6-B4DE-F32F8BDAA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D263-5863-4AEE-91AD-A1EB5D17396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6279-CC85-41F6-B4DE-F32F8BDAA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D263-5863-4AEE-91AD-A1EB5D17396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6279-CC85-41F6-B4DE-F32F8BDAA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D263-5863-4AEE-91AD-A1EB5D17396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6279-CC85-41F6-B4DE-F32F8BDAA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D263-5863-4AEE-91AD-A1EB5D17396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6279-CC85-41F6-B4DE-F32F8BDAA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D263-5863-4AEE-91AD-A1EB5D17396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6279-CC85-41F6-B4DE-F32F8BDAA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D263-5863-4AEE-91AD-A1EB5D17396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6279-CC85-41F6-B4DE-F32F8BDAA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D263-5863-4AEE-91AD-A1EB5D17396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6279-CC85-41F6-B4DE-F32F8BDAA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D263-5863-4AEE-91AD-A1EB5D17396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6279-CC85-41F6-B4DE-F32F8BDAA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D263-5863-4AEE-91AD-A1EB5D17396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6279-CC85-41F6-B4DE-F32F8BDAA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1D263-5863-4AEE-91AD-A1EB5D17396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6279-CC85-41F6-B4DE-F32F8BDAA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41D263-5863-4AEE-91AD-A1EB5D17396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96279-CC85-41F6-B4DE-F32F8BDAA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642918"/>
            <a:ext cx="7772400" cy="147002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СМЕНА «РАДУГА»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800" b="1" dirty="0" smtClean="0"/>
              <a:t>лагерь с дневным пребыванием детей, зарегистрированный на территории сельских поселений</a:t>
            </a:r>
            <a:endParaRPr lang="ru-RU" sz="1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3886200"/>
            <a:ext cx="6843738" cy="2400320"/>
          </a:xfrm>
        </p:spPr>
        <p:txBody>
          <a:bodyPr>
            <a:normAutofit fontScale="25000" lnSpcReduction="20000"/>
          </a:bodyPr>
          <a:lstStyle/>
          <a:p>
            <a:r>
              <a:rPr lang="ru-RU" b="1" dirty="0"/>
              <a:t> </a:t>
            </a:r>
            <a:endParaRPr lang="ru-RU" sz="6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детского </a:t>
            </a:r>
            <a:r>
              <a:rPr lang="ru-RU" sz="6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оздоровительного  лагеря </a:t>
            </a:r>
            <a:r>
              <a:rPr lang="ru-RU" sz="6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6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дневным пребыванием  «Романтик»</a:t>
            </a:r>
          </a:p>
          <a:p>
            <a:r>
              <a:rPr lang="ru-RU" sz="6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при МБОУ СОШ им. В.Я. </a:t>
            </a:r>
            <a:r>
              <a:rPr lang="ru-RU" sz="6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Прошкина</a:t>
            </a:r>
            <a:r>
              <a:rPr lang="ru-RU" sz="6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с. Шугурово</a:t>
            </a:r>
          </a:p>
          <a:p>
            <a:r>
              <a:rPr lang="ru-RU" sz="6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Срок реализации: 21 день,   с  03.06.2024г   по   23.06.2024г</a:t>
            </a:r>
          </a:p>
          <a:p>
            <a:r>
              <a:rPr lang="ru-RU" sz="6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 возраст детей: 10 - 17 лет)</a:t>
            </a:r>
          </a:p>
          <a:p>
            <a:r>
              <a:rPr lang="ru-RU" sz="6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6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Автор – составитель: Буданова Татьяна Семёновна, ответственная за воспитательную работы школы</a:t>
            </a:r>
            <a:endParaRPr lang="ru-RU" sz="6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Модуль «Отрядная работа»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Воспитатель/вожатый организует групповую и индивидуальную работу с детьми вверенного ему временного детского коллектива – отряда. Временный детский коллектив или отряд – это группа детей, объединенных в целях организации их жизнедеятельности в условиях детского лагеря.</a:t>
            </a:r>
          </a:p>
          <a:p>
            <a:endParaRPr lang="ru-RU" dirty="0"/>
          </a:p>
        </p:txBody>
      </p:sp>
      <p:pic>
        <p:nvPicPr>
          <p:cNvPr id="4" name="Рисунок 3" descr="C:\Users\User\Desktop\ФОТО ДОЛ 24 год\WhatsApp Images\IMG-20240603-WA000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496"/>
            <a:ext cx="2032236" cy="26432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User\Desktop\ФОТО ДОЛ 24 год\WhatsApp Images\IMG-20240605-WA003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000372"/>
            <a:ext cx="3011229" cy="22577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User\Desktop\ФОТО ДОЛ 24 год\WhatsApp Images\IMG-20240612-WA000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3071810"/>
            <a:ext cx="2177561" cy="29026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Модуль «Самоуправление»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Реализация воспитательного потенциала системы детского самоуправления направлена на формирование детско-взрослой общности, основанной на партнерстве детей и взрослых по организации совместной деятельности.</a:t>
            </a:r>
            <a:endParaRPr lang="ru-RU" sz="1600" dirty="0"/>
          </a:p>
        </p:txBody>
      </p:sp>
      <p:pic>
        <p:nvPicPr>
          <p:cNvPr id="4" name="Рисунок 3" descr="C:\Users\User\Desktop\ФОТО ДОЛ 24 год\WhatsApp Images\IMG-20240605-WA003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071810"/>
            <a:ext cx="2598347" cy="2000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357290" y="5357826"/>
            <a:ext cx="19288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Конкурс рисунков на асфальте</a:t>
            </a:r>
          </a:p>
          <a:p>
            <a:r>
              <a:rPr lang="ru-RU" dirty="0" smtClean="0"/>
              <a:t>«Моя Россия»</a:t>
            </a:r>
            <a:endParaRPr lang="ru-RU" dirty="0"/>
          </a:p>
        </p:txBody>
      </p:sp>
      <p:pic>
        <p:nvPicPr>
          <p:cNvPr id="6" name="Рисунок 5" descr="C:\Users\User\Desktop\ФОТО ДОЛ 24 год\Camera\IMG_20240615_093204_22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2714620"/>
            <a:ext cx="5010682" cy="22541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57818" y="5715016"/>
            <a:ext cx="3228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Беседа с ребятами</a:t>
            </a:r>
          </a:p>
          <a:p>
            <a:r>
              <a:rPr lang="ru-RU" dirty="0" smtClean="0"/>
              <a:t>«85 – лет Пензенской области»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Мордовский праздник «</a:t>
            </a:r>
            <a:r>
              <a:rPr lang="ru-RU" b="1" dirty="0" err="1" smtClean="0">
                <a:solidFill>
                  <a:srgbClr val="FF0000"/>
                </a:solidFill>
              </a:rPr>
              <a:t>Умарина</a:t>
            </a:r>
            <a:r>
              <a:rPr lang="ru-RU" dirty="0" smtClean="0">
                <a:solidFill>
                  <a:srgbClr val="FF0000"/>
                </a:solidFill>
              </a:rPr>
              <a:t>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User\Desktop\ФОТО ДОЛ 24 год\Camera\IMG_20240613_093021_77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00174"/>
            <a:ext cx="4686304" cy="23461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User\Desktop\ФОТО ДОЛ 24 год\Camera\IMG_20240613_093713_28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4286256"/>
            <a:ext cx="4041634" cy="18181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857224" y="4357694"/>
            <a:ext cx="30718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Исполнение мордовских песен и знакомство с мордовской национальной литературой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Мордовские народные игры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User\Desktop\ФОТО ДОЛ 24 год\Camera\IMG_20240613_095120_12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011521"/>
            <a:ext cx="3643338" cy="30605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User\Desktop\ФОТО ДОЛ 24 год\Camera\IMG_20240613_095345_60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143116"/>
            <a:ext cx="3852553" cy="2928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357554" y="5857892"/>
            <a:ext cx="2804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Мордовская игра «</a:t>
            </a:r>
            <a:r>
              <a:rPr lang="ru-RU" b="1" dirty="0" err="1" smtClean="0"/>
              <a:t>Оскат</a:t>
            </a:r>
            <a:r>
              <a:rPr lang="ru-RU" b="1" dirty="0" smtClean="0"/>
              <a:t>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«Орлята России»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11521"/>
            <a:ext cx="8229600" cy="3703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Модуль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«Дополнительное образование»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User\Desktop\ФОТО ДОЛ 24 год\Camera\IMG_20240613_093924_50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11521"/>
            <a:ext cx="3829048" cy="22747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071539" y="4714884"/>
            <a:ext cx="26432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Мастер – класс</a:t>
            </a:r>
          </a:p>
          <a:p>
            <a:r>
              <a:rPr lang="ru-RU" b="1" dirty="0" smtClean="0"/>
              <a:t>«Мордовский каймак»</a:t>
            </a:r>
          </a:p>
          <a:p>
            <a:endParaRPr lang="ru-RU" dirty="0"/>
          </a:p>
        </p:txBody>
      </p:sp>
      <p:pic>
        <p:nvPicPr>
          <p:cNvPr id="6" name="Рисунок 5" descr="C:\Users\User\Desktop\ФОТО ДОЛ 24 год\Camera\IMG_20240613_100639_72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143116"/>
            <a:ext cx="3521658" cy="21431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143636" y="4643446"/>
            <a:ext cx="24192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Мастер – класс </a:t>
            </a:r>
          </a:p>
          <a:p>
            <a:r>
              <a:rPr lang="ru-RU" b="1" dirty="0" smtClean="0"/>
              <a:t>«Берёзовый веночек»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Дополнительное образование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11521"/>
            <a:ext cx="8229600" cy="3703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Модуль «Здоровый образ жизни»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600" dirty="0" smtClean="0"/>
              <a:t>Модуль предполагает восстановление физического и психического здоровья в благоприятных природных и </a:t>
            </a:r>
            <a:r>
              <a:rPr lang="ru-RU" sz="1600" dirty="0" err="1" smtClean="0"/>
              <a:t>социокультурных</a:t>
            </a:r>
            <a:r>
              <a:rPr lang="ru-RU" sz="1600" dirty="0" smtClean="0"/>
              <a:t> условиях, освоение способов восстановления и укрепление здоровья, формирование ценностного отношения к собственному здоровью, способов его укрепления и т.п.</a:t>
            </a:r>
          </a:p>
          <a:p>
            <a:endParaRPr lang="ru-RU" dirty="0"/>
          </a:p>
        </p:txBody>
      </p:sp>
      <p:pic>
        <p:nvPicPr>
          <p:cNvPr id="4" name="Рисунок 3" descr="C:\Users\User\Desktop\ФОТО ДОЛ 24 год\Camera\IMG_20240604_090919_77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496"/>
            <a:ext cx="3852553" cy="17331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000100" y="5000636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Зарядка</a:t>
            </a:r>
            <a:endParaRPr lang="ru-RU" b="1" dirty="0"/>
          </a:p>
        </p:txBody>
      </p:sp>
      <p:pic>
        <p:nvPicPr>
          <p:cNvPr id="6" name="Рисунок 5" descr="C:\Users\User\Desktop\ФОТО ДОЛ 24 год\Camera\IMG_20240610_133801_91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071810"/>
            <a:ext cx="4159811" cy="18713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500694" y="5572140"/>
            <a:ext cx="1953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Подвижные игры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«Здоровый образ жизни»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Модуль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 «Организация предметно-эстетической среды»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i="1" dirty="0" smtClean="0"/>
              <a:t>Игровая комната</a:t>
            </a:r>
          </a:p>
          <a:p>
            <a:pPr algn="ctr">
              <a:buNone/>
            </a:pPr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4" name="Рисунок 3" descr="C:\Users\User\Desktop\Фото ДОЛ лето 22г\IMG_20220618_1039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714620"/>
            <a:ext cx="2739886" cy="2000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User\Desktop\ФОТО ДОЛ 24 год\Camera\IMG_20240611_114841_39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3071810"/>
            <a:ext cx="4725979" cy="2286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Краткая аннотация содержания лагерной смены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Реализация цели и задач смены «Радуга»  осуществляется в форме игры -путешествия. Каждый день – тематический. Все члены лагеря являются </a:t>
            </a:r>
            <a:r>
              <a:rPr lang="ru-RU" sz="1600" b="1" dirty="0" err="1" smtClean="0">
                <a:solidFill>
                  <a:srgbClr val="C00000"/>
                </a:solidFill>
              </a:rPr>
              <a:t>спецагентами</a:t>
            </a:r>
            <a:r>
              <a:rPr lang="ru-RU" sz="1600" b="1" dirty="0" smtClean="0">
                <a:solidFill>
                  <a:srgbClr val="C00000"/>
                </a:solidFill>
              </a:rPr>
              <a:t>, собирающими информацию для </a:t>
            </a:r>
            <a:r>
              <a:rPr lang="ru-RU" sz="1600" b="1" dirty="0" err="1" smtClean="0">
                <a:solidFill>
                  <a:srgbClr val="C00000"/>
                </a:solidFill>
              </a:rPr>
              <a:t>турагенства</a:t>
            </a:r>
            <a:r>
              <a:rPr lang="ru-RU" sz="1600" b="1" dirty="0" smtClean="0">
                <a:solidFill>
                  <a:srgbClr val="C00000"/>
                </a:solidFill>
              </a:rPr>
              <a:t> «Алые паруса»,  где главное место занимает здоровый образ жизни, творчество, семейные ценности  и получение знаний. </a:t>
            </a:r>
          </a:p>
          <a:p>
            <a:r>
              <a:rPr lang="ru-RU" sz="1600" b="1" dirty="0" smtClean="0">
                <a:solidFill>
                  <a:srgbClr val="C00000"/>
                </a:solidFill>
              </a:rPr>
              <a:t>Дети входят в состав  команды </a:t>
            </a:r>
            <a:r>
              <a:rPr lang="ru-RU" sz="1600" b="1" dirty="0" err="1" smtClean="0">
                <a:solidFill>
                  <a:srgbClr val="C00000"/>
                </a:solidFill>
              </a:rPr>
              <a:t>спецагентов</a:t>
            </a:r>
            <a:r>
              <a:rPr lang="ru-RU" sz="1600" b="1" dirty="0" smtClean="0">
                <a:solidFill>
                  <a:srgbClr val="C00000"/>
                </a:solidFill>
              </a:rPr>
              <a:t>. У команды есть свое название, девиз, походная песня и эмблема. Возглавляют поисковую команду старшие </a:t>
            </a:r>
            <a:r>
              <a:rPr lang="ru-RU" sz="1600" b="1" dirty="0" err="1" smtClean="0">
                <a:solidFill>
                  <a:srgbClr val="C00000"/>
                </a:solidFill>
              </a:rPr>
              <a:t>спецагенты</a:t>
            </a:r>
            <a:r>
              <a:rPr lang="ru-RU" sz="1600" b="1" dirty="0" smtClean="0">
                <a:solidFill>
                  <a:srgbClr val="C00000"/>
                </a:solidFill>
              </a:rPr>
              <a:t> (воспитатели и вожатая). Команде выдается карта Пензенской области, на которой нет обозначений и никаких условных знаков. Карта вывешивается в первый день смены на видном месте. Пройденный путь отмечается на ней символикой изученного пункта. Введение в игру начинается с момента встречи с детьми в первый день лагеря. В этот день проводится </a:t>
            </a:r>
            <a:r>
              <a:rPr lang="ru-RU" sz="1600" b="1" dirty="0" err="1" smtClean="0">
                <a:solidFill>
                  <a:srgbClr val="C00000"/>
                </a:solidFill>
              </a:rPr>
              <a:t>общелагерная</a:t>
            </a:r>
            <a:r>
              <a:rPr lang="ru-RU" sz="1600" b="1" dirty="0" smtClean="0">
                <a:solidFill>
                  <a:srgbClr val="C00000"/>
                </a:solidFill>
              </a:rPr>
              <a:t> игра «Кругосветка».  Каждый день старшие </a:t>
            </a:r>
            <a:r>
              <a:rPr lang="ru-RU" sz="1600" b="1" dirty="0" err="1" smtClean="0">
                <a:solidFill>
                  <a:srgbClr val="C00000"/>
                </a:solidFill>
              </a:rPr>
              <a:t>спецагенты</a:t>
            </a:r>
            <a:r>
              <a:rPr lang="ru-RU" sz="1600" b="1" dirty="0" smtClean="0">
                <a:solidFill>
                  <a:srgbClr val="C00000"/>
                </a:solidFill>
              </a:rPr>
              <a:t> собираются на планерку, для получения частей карты (по количеству их 19). Туристы-путешественники отправляются в поход по дорогам земли русской, исполняя указы старшего Туроператора (начальника лагеря). За порядком в команде следят гиды (воспитатели), они же оценивают выполнение заданий отряда. Туроператор (начальник лагеря) заботится о провизии, порядке. За выполненные поручения  дети получают бонусы («</a:t>
            </a:r>
            <a:r>
              <a:rPr lang="ru-RU" sz="1600" b="1" dirty="0" err="1" smtClean="0">
                <a:solidFill>
                  <a:srgbClr val="C00000"/>
                </a:solidFill>
              </a:rPr>
              <a:t>блямзики</a:t>
            </a:r>
            <a:r>
              <a:rPr lang="ru-RU" sz="1600" b="1" dirty="0" smtClean="0">
                <a:solidFill>
                  <a:srgbClr val="C00000"/>
                </a:solidFill>
              </a:rPr>
              <a:t>» - денежки от </a:t>
            </a:r>
            <a:r>
              <a:rPr lang="ru-RU" sz="1600" b="1" dirty="0" err="1" smtClean="0">
                <a:solidFill>
                  <a:srgbClr val="C00000"/>
                </a:solidFill>
              </a:rPr>
              <a:t>турагенства</a:t>
            </a:r>
            <a:r>
              <a:rPr lang="ru-RU" sz="1600" b="1" dirty="0" smtClean="0">
                <a:solidFill>
                  <a:srgbClr val="C00000"/>
                </a:solidFill>
              </a:rPr>
              <a:t> «Алые паруса»).  После ежедневного прохождения порученного задания </a:t>
            </a:r>
            <a:r>
              <a:rPr lang="ru-RU" sz="1600" b="1" dirty="0" err="1" smtClean="0">
                <a:solidFill>
                  <a:srgbClr val="C00000"/>
                </a:solidFill>
              </a:rPr>
              <a:t>спецагенты</a:t>
            </a:r>
            <a:r>
              <a:rPr lang="ru-RU" sz="1600" b="1" dirty="0" smtClean="0">
                <a:solidFill>
                  <a:srgbClr val="C00000"/>
                </a:solidFill>
              </a:rPr>
              <a:t> собирают части карты, на которых отмечают количество набранных денежек.</a:t>
            </a:r>
          </a:p>
          <a:p>
            <a:r>
              <a:rPr lang="ru-RU" sz="1600" b="1" dirty="0" smtClean="0">
                <a:solidFill>
                  <a:srgbClr val="C00000"/>
                </a:solidFill>
              </a:rPr>
              <a:t>      В конце каждого дня педагоги анализируют качество и содержание своей работы по результатам обратной связи («экран настроения»).  </a:t>
            </a:r>
          </a:p>
          <a:p>
            <a:r>
              <a:rPr lang="ru-RU" sz="1600" b="1" dirty="0" smtClean="0">
                <a:solidFill>
                  <a:srgbClr val="C00000"/>
                </a:solidFill>
              </a:rPr>
              <a:t>     Экран настроения ведется  и обновляется каждый день (настроение отображается разными цветными наклейками).  </a:t>
            </a:r>
          </a:p>
          <a:p>
            <a:r>
              <a:rPr lang="ru-RU" sz="1600" b="1" dirty="0" smtClean="0">
                <a:solidFill>
                  <a:srgbClr val="C00000"/>
                </a:solidFill>
              </a:rPr>
              <a:t>     Также каждый день заполняется Экран достижений «Наши успехи»  отряда в каждой из перечисленных номинаций значками-смайликами.</a:t>
            </a:r>
            <a:endParaRPr lang="ru-RU" sz="1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Спортивный зал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71472" y="1071546"/>
            <a:ext cx="3266902" cy="24480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User\Desktop\ДОЛ ЛЕТО 22 год\IMG-20220618-WA000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500174"/>
            <a:ext cx="2164065" cy="29032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User\Desktop\ФОТО ДОЛ 24 год\Camera\IMG_20240615_100848_75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4000504"/>
            <a:ext cx="4112540" cy="18500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Раздевалки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 rot="5400000">
            <a:off x="1000098" y="1285860"/>
            <a:ext cx="3214711" cy="36433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 rot="5400000">
            <a:off x="5498048" y="1574259"/>
            <a:ext cx="3220001" cy="30718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928794" y="5072074"/>
            <a:ext cx="1732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Для мальчиков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786578" y="5572140"/>
            <a:ext cx="1457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Для девочек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Столовая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642910" y="1285860"/>
            <a:ext cx="3009207" cy="22569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5072066" y="1428736"/>
            <a:ext cx="2865814" cy="21577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User\Desktop\ФОТО ДОЛ 24 год\Camera\IMG_20240611_124434_65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929066"/>
            <a:ext cx="4301624" cy="19351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Туалетные комнаты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 rot="5400000">
            <a:off x="923983" y="933349"/>
            <a:ext cx="2547851" cy="33957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 rot="5400000">
            <a:off x="5733411" y="1624647"/>
            <a:ext cx="3306726" cy="24862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2428860" y="4143380"/>
            <a:ext cx="3435364" cy="24749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Участок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142976" y="1500174"/>
            <a:ext cx="3000396" cy="20823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286380" y="1428736"/>
            <a:ext cx="2908816" cy="21815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User\Desktop\Фото ДОЛ 21 год\20210618_09492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3929066"/>
            <a:ext cx="2548315" cy="26412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Спортивная площадка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714348" y="1428736"/>
            <a:ext cx="3214710" cy="22735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User\Desktop\Фото ДОЛ лето 22г\IMG_20220609_15060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428736"/>
            <a:ext cx="3142941" cy="22586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D:\озёрки\Desktop\Школа\Флешка\футбол\SL749817.JPG"/>
          <p:cNvPicPr/>
          <p:nvPr/>
        </p:nvPicPr>
        <p:blipFill>
          <a:blip r:embed="rId4" cstate="print"/>
          <a:srcRect r="4734" b="12649"/>
          <a:stretch>
            <a:fillRect/>
          </a:stretch>
        </p:blipFill>
        <p:spPr bwMode="auto">
          <a:xfrm>
            <a:off x="2714612" y="4000504"/>
            <a:ext cx="3214710" cy="25003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Детский городок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User\Desktop\Фото ДОЛ лето 22г\IMG_20220607_10002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643050"/>
            <a:ext cx="2786082" cy="19288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User\Desktop\Фото ДОЛ лето 22г\IMG_20220607_10584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285860"/>
            <a:ext cx="3081005" cy="24294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User\Desktop\ФОТО ДОЛ 24 год\WhatsApp Images\IMG-20240614-WA000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5" y="4000504"/>
            <a:ext cx="3500462" cy="26169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 Модуль «Профилактика и безопасность»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User\Desktop\ФОТО ДОЛ 24 год\WhatsApp Images\IMG-20240605-WA0030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736"/>
            <a:ext cx="3929090" cy="25717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User\Desktop\ФОТО ДОЛ 24 год\WhatsApp Images\IMG-20240615-WA000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428736"/>
            <a:ext cx="3424231" cy="24348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857224" y="4714884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Безопасность  дорожного движения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357950" y="4857760"/>
            <a:ext cx="12152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Экскурсии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Модуль «Работа с родителями»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571612"/>
            <a:ext cx="7072362" cy="37147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Модуль «Профориентация»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User\Desktop\ФОТО ДОЛ 24 год\Camera\IMG_20240607_103616_54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11521"/>
            <a:ext cx="3614734" cy="27748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User\Desktop\ФОТО ДОЛ 24 год\Camera\IMG_20240611_121645_25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2143116"/>
            <a:ext cx="4254351" cy="2714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Кадровое обеспечение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>
                <a:solidFill>
                  <a:srgbClr val="002060"/>
                </a:solidFill>
              </a:rPr>
              <a:t>Начальник лагеря </a:t>
            </a:r>
            <a:r>
              <a:rPr lang="ru-RU" sz="2400" i="1" dirty="0">
                <a:solidFill>
                  <a:srgbClr val="002060"/>
                </a:solidFill>
              </a:rPr>
              <a:t>- </a:t>
            </a:r>
            <a:r>
              <a:rPr lang="ru-RU" sz="2400" dirty="0" err="1">
                <a:solidFill>
                  <a:srgbClr val="002060"/>
                </a:solidFill>
              </a:rPr>
              <a:t>Пивцова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Светлана Ивановна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>
                <a:solidFill>
                  <a:srgbClr val="002060"/>
                </a:solidFill>
              </a:rPr>
              <a:t>Вожатая     </a:t>
            </a:r>
            <a:r>
              <a:rPr lang="ru-RU" sz="2400" dirty="0">
                <a:solidFill>
                  <a:srgbClr val="002060"/>
                </a:solidFill>
              </a:rPr>
              <a:t>-    Буданова </a:t>
            </a:r>
            <a:r>
              <a:rPr lang="ru-RU" sz="2400" dirty="0" smtClean="0">
                <a:solidFill>
                  <a:srgbClr val="002060"/>
                </a:solidFill>
              </a:rPr>
              <a:t>Татьяна Семёновна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i="1" dirty="0" smtClean="0">
                <a:solidFill>
                  <a:srgbClr val="002060"/>
                </a:solidFill>
              </a:rPr>
              <a:t>. </a:t>
            </a:r>
            <a:r>
              <a:rPr lang="ru-RU" sz="2400" b="1" i="1" dirty="0">
                <a:solidFill>
                  <a:srgbClr val="002060"/>
                </a:solidFill>
              </a:rPr>
              <a:t>Медицинский работник  </a:t>
            </a:r>
            <a:r>
              <a:rPr lang="ru-RU" sz="2400" i="1" dirty="0">
                <a:solidFill>
                  <a:srgbClr val="002060"/>
                </a:solidFill>
              </a:rPr>
              <a:t>- </a:t>
            </a:r>
            <a:r>
              <a:rPr lang="ru-RU" sz="2400" dirty="0">
                <a:solidFill>
                  <a:srgbClr val="002060"/>
                </a:solidFill>
              </a:rPr>
              <a:t>Меньшова </a:t>
            </a:r>
            <a:r>
              <a:rPr lang="ru-RU" sz="2400" dirty="0" smtClean="0">
                <a:solidFill>
                  <a:srgbClr val="002060"/>
                </a:solidFill>
              </a:rPr>
              <a:t>Светлана Александровна </a:t>
            </a:r>
            <a:r>
              <a:rPr lang="ru-RU" sz="2400" dirty="0">
                <a:solidFill>
                  <a:srgbClr val="002060"/>
                </a:solidFill>
              </a:rPr>
              <a:t>(по согласованию)</a:t>
            </a:r>
          </a:p>
          <a:p>
            <a:r>
              <a:rPr lang="ru-RU" sz="2400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>
                <a:solidFill>
                  <a:srgbClr val="002060"/>
                </a:solidFill>
              </a:rPr>
              <a:t>Воспитатели</a:t>
            </a:r>
            <a:r>
              <a:rPr lang="ru-RU" sz="2400" b="1" dirty="0">
                <a:solidFill>
                  <a:srgbClr val="002060"/>
                </a:solidFill>
              </a:rPr>
              <a:t>:</a:t>
            </a:r>
            <a:r>
              <a:rPr lang="ru-RU" sz="2400" dirty="0">
                <a:solidFill>
                  <a:srgbClr val="002060"/>
                </a:solidFill>
              </a:rPr>
              <a:t>   Сидоркина </a:t>
            </a:r>
            <a:r>
              <a:rPr lang="ru-RU" sz="2400" dirty="0" smtClean="0">
                <a:solidFill>
                  <a:srgbClr val="002060"/>
                </a:solidFill>
              </a:rPr>
              <a:t>Надежда Борисовна,    </a:t>
            </a:r>
            <a:r>
              <a:rPr lang="ru-RU" sz="2400" dirty="0">
                <a:solidFill>
                  <a:srgbClr val="002060"/>
                </a:solidFill>
              </a:rPr>
              <a:t>Буданова </a:t>
            </a:r>
            <a:r>
              <a:rPr lang="ru-RU" sz="2400" dirty="0" smtClean="0">
                <a:solidFill>
                  <a:srgbClr val="002060"/>
                </a:solidFill>
              </a:rPr>
              <a:t>Ольга Ивановна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Физрук</a:t>
            </a:r>
            <a:r>
              <a:rPr lang="ru-RU" sz="2400" b="1" dirty="0">
                <a:solidFill>
                  <a:srgbClr val="002060"/>
                </a:solidFill>
              </a:rPr>
              <a:t>:</a:t>
            </a:r>
            <a:r>
              <a:rPr lang="ru-RU" sz="2400" dirty="0">
                <a:solidFill>
                  <a:srgbClr val="002060"/>
                </a:solidFill>
              </a:rPr>
              <a:t>    Безрукова </a:t>
            </a:r>
            <a:r>
              <a:rPr lang="ru-RU" sz="2400" dirty="0" smtClean="0">
                <a:solidFill>
                  <a:srgbClr val="002060"/>
                </a:solidFill>
              </a:rPr>
              <a:t>Надежда Григорьевна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>
                <a:solidFill>
                  <a:srgbClr val="002060"/>
                </a:solidFill>
              </a:rPr>
              <a:t>Кухонные работники</a:t>
            </a:r>
            <a:r>
              <a:rPr lang="ru-RU" sz="2400" b="1" dirty="0">
                <a:solidFill>
                  <a:srgbClr val="002060"/>
                </a:solidFill>
              </a:rPr>
              <a:t>: </a:t>
            </a:r>
            <a:r>
              <a:rPr lang="ru-RU" sz="2400" dirty="0" err="1">
                <a:solidFill>
                  <a:srgbClr val="002060"/>
                </a:solidFill>
              </a:rPr>
              <a:t>Ладина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Елена Максимовна,  </a:t>
            </a:r>
            <a:r>
              <a:rPr lang="ru-RU" sz="2400" dirty="0" err="1">
                <a:solidFill>
                  <a:srgbClr val="002060"/>
                </a:solidFill>
              </a:rPr>
              <a:t>Глухова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Валентина Васильевна.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Технический </a:t>
            </a:r>
            <a:r>
              <a:rPr lang="ru-RU" sz="2400" b="1" i="1" dirty="0">
                <a:solidFill>
                  <a:srgbClr val="002060"/>
                </a:solidFill>
              </a:rPr>
              <a:t>работник</a:t>
            </a:r>
            <a:r>
              <a:rPr lang="ru-RU" sz="2400" b="1" dirty="0">
                <a:solidFill>
                  <a:srgbClr val="002060"/>
                </a:solidFill>
              </a:rPr>
              <a:t>: </a:t>
            </a:r>
            <a:r>
              <a:rPr lang="ru-RU" sz="2400" dirty="0" err="1">
                <a:solidFill>
                  <a:srgbClr val="002060"/>
                </a:solidFill>
              </a:rPr>
              <a:t>Курносова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Мария Алексеевна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Модуль «Социальное партнёрство»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User\Desktop\ФОТО ДОЛ 24 год\Camera\IMG_20240611_121749_87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4186238" cy="21318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User\Desktop\ФОТО ДОЛ 24 год\Camera\IMG_20240613_100558_43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714488"/>
            <a:ext cx="3514210" cy="15716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C:\Users\User\Desktop\ФОТО ДОЛ 24 год\Camera\IMG_20240613_100606_24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4000504"/>
            <a:ext cx="3687105" cy="20158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Экскурсии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User\Desktop\ФОТО ДОЛ 24 год\Camera\IMG_20240607_112554_45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11521"/>
            <a:ext cx="3614734" cy="32034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User\Desktop\ФОТО ДОЛ 24 год\WhatsApp Images\IMG-20240621-WA000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214554"/>
            <a:ext cx="4112541" cy="30834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42910" y="5857892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Сквер «Молодёжный»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000628" y="6072206"/>
            <a:ext cx="3929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Святой источник Николая Чудотворца в с. </a:t>
            </a:r>
            <a:r>
              <a:rPr lang="ru-RU" b="1" dirty="0" err="1" smtClean="0"/>
              <a:t>Р.Качим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Экскурсии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11521"/>
            <a:ext cx="8229600" cy="3703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786051" y="6215082"/>
            <a:ext cx="5143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Церковь Гавриила </a:t>
            </a:r>
            <a:r>
              <a:rPr lang="ru-RU" b="1" dirty="0" err="1" smtClean="0"/>
              <a:t>Мелекесского</a:t>
            </a:r>
            <a:r>
              <a:rPr lang="ru-RU" b="1" dirty="0" smtClean="0"/>
              <a:t> в с. Сосновка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2200" b="1" i="1" dirty="0" smtClean="0">
                <a:solidFill>
                  <a:srgbClr val="FF0000"/>
                </a:solidFill>
              </a:rPr>
              <a:t>Вот настал момент прощанья, </a:t>
            </a:r>
            <a:br>
              <a:rPr lang="ru-RU" altLang="ru-RU" sz="2200" b="1" i="1" dirty="0" smtClean="0">
                <a:solidFill>
                  <a:srgbClr val="FF0000"/>
                </a:solidFill>
              </a:rPr>
            </a:br>
            <a:r>
              <a:rPr lang="ru-RU" altLang="ru-RU" sz="2200" b="1" i="1" dirty="0" smtClean="0">
                <a:solidFill>
                  <a:srgbClr val="FF0000"/>
                </a:solidFill>
              </a:rPr>
              <a:t>Будет краткой наша речь:</a:t>
            </a:r>
            <a:br>
              <a:rPr lang="ru-RU" altLang="ru-RU" sz="2200" b="1" i="1" dirty="0" smtClean="0">
                <a:solidFill>
                  <a:srgbClr val="FF0000"/>
                </a:solidFill>
              </a:rPr>
            </a:br>
            <a:r>
              <a:rPr lang="ru-RU" altLang="ru-RU" sz="2200" b="1" i="1" dirty="0" smtClean="0">
                <a:solidFill>
                  <a:srgbClr val="FF0000"/>
                </a:solidFill>
              </a:rPr>
              <a:t>Говорим всем : «До свиданья!</a:t>
            </a:r>
            <a:br>
              <a:rPr lang="ru-RU" altLang="ru-RU" sz="2200" b="1" i="1" dirty="0" smtClean="0">
                <a:solidFill>
                  <a:srgbClr val="FF0000"/>
                </a:solidFill>
              </a:rPr>
            </a:br>
            <a:r>
              <a:rPr lang="ru-RU" altLang="ru-RU" sz="2200" b="1" i="1" dirty="0" smtClean="0">
                <a:solidFill>
                  <a:srgbClr val="FF0000"/>
                </a:solidFill>
              </a:rPr>
              <a:t>До счастливых новых встреч!»</a:t>
            </a:r>
            <a:r>
              <a:rPr lang="ru-RU" altLang="ru-RU" b="1" i="1" dirty="0" smtClean="0">
                <a:solidFill>
                  <a:srgbClr val="FF0000"/>
                </a:solidFill>
              </a:rPr>
              <a:t/>
            </a:r>
            <a:br>
              <a:rPr lang="ru-RU" altLang="ru-RU" b="1" i="1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781" y="1600200"/>
            <a:ext cx="7000438" cy="45259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2024 – ГОД СЕМЬИ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/>
              <a:t>    </a:t>
            </a:r>
            <a:r>
              <a:rPr lang="ru-RU" sz="1800" b="1" dirty="0" smtClean="0">
                <a:solidFill>
                  <a:srgbClr val="C00000"/>
                </a:solidFill>
              </a:rPr>
              <a:t>2024 </a:t>
            </a:r>
            <a:r>
              <a:rPr lang="ru-RU" sz="1800" b="1" dirty="0">
                <a:solidFill>
                  <a:srgbClr val="C00000"/>
                </a:solidFill>
              </a:rPr>
              <a:t>год  приурочен к Году семьи, поэтому </a:t>
            </a:r>
            <a:r>
              <a:rPr lang="ru-RU" sz="1800" b="1" dirty="0" smtClean="0">
                <a:solidFill>
                  <a:srgbClr val="C00000"/>
                </a:solidFill>
              </a:rPr>
              <a:t>при работе с детьми особая </a:t>
            </a:r>
            <a:r>
              <a:rPr lang="ru-RU" sz="1800" b="1" dirty="0">
                <a:solidFill>
                  <a:srgbClr val="C00000"/>
                </a:solidFill>
              </a:rPr>
              <a:t>роль </a:t>
            </a:r>
            <a:r>
              <a:rPr lang="ru-RU" sz="1800" b="1" dirty="0" smtClean="0">
                <a:solidFill>
                  <a:srgbClr val="C00000"/>
                </a:solidFill>
              </a:rPr>
              <a:t> уделялась </a:t>
            </a:r>
            <a:r>
              <a:rPr lang="ru-RU" sz="1800" b="1" dirty="0">
                <a:solidFill>
                  <a:srgbClr val="C00000"/>
                </a:solidFill>
              </a:rPr>
              <a:t>семейным и культурным ценностям русского и мордовского народа. </a:t>
            </a:r>
            <a:r>
              <a:rPr lang="ru-RU" sz="1800" b="1" dirty="0" smtClean="0">
                <a:solidFill>
                  <a:srgbClr val="C00000"/>
                </a:solidFill>
              </a:rPr>
              <a:t> Знакомству </a:t>
            </a:r>
            <a:r>
              <a:rPr lang="ru-RU" sz="1800" b="1" dirty="0">
                <a:solidFill>
                  <a:srgbClr val="C00000"/>
                </a:solidFill>
              </a:rPr>
              <a:t>детей с основами православной культуры, традициями, бытом русского и мордовского народа. Лагерь, как и семья, даёт детям знания, которые им пригодятся в жизни. Именно  в такой среде раскрываются таланты, потенциал и желание создавать что-то новое.</a:t>
            </a:r>
          </a:p>
          <a:p>
            <a:endParaRPr lang="ru-RU" dirty="0"/>
          </a:p>
        </p:txBody>
      </p:sp>
      <p:pic>
        <p:nvPicPr>
          <p:cNvPr id="4" name="Рисунок 3" descr="C:\Users\User\Desktop\ФОТО ДОЛ 24 год\WhatsApp Images\IMG-20240619-WA000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500438"/>
            <a:ext cx="3692468" cy="27877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Цель и задачи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i="1" dirty="0" smtClean="0"/>
              <a:t>С</a:t>
            </a:r>
            <a:r>
              <a:rPr lang="ru-RU" b="1" dirty="0" smtClean="0"/>
              <a:t>оздание условий для личностного развития, самоопределения и социализации обучающихся на основе </a:t>
            </a:r>
            <a:r>
              <a:rPr lang="ru-RU" b="1" dirty="0" err="1" smtClean="0"/>
              <a:t>социокультурных</a:t>
            </a:r>
            <a:r>
              <a:rPr lang="ru-RU" b="1" dirty="0" smtClean="0"/>
              <a:t>, духовно-нравственных ценностей </a:t>
            </a:r>
          </a:p>
          <a:p>
            <a:pPr>
              <a:buNone/>
            </a:pPr>
            <a:endParaRPr lang="ru-RU" b="1" dirty="0" smtClean="0"/>
          </a:p>
          <a:p>
            <a:pPr lvl="0"/>
            <a:r>
              <a:rPr lang="ru-RU" dirty="0" smtClean="0"/>
              <a:t>Воспитать положительное отношение к общечеловеческим ценностям, нормам коллективной жизни, развитие гражданской и социальной ответственности за самого себя, общество и Отечество, уважение к государственным символам и традициям; </a:t>
            </a:r>
          </a:p>
          <a:p>
            <a:pPr lvl="0"/>
            <a:r>
              <a:rPr lang="ru-RU" dirty="0" smtClean="0"/>
              <a:t>Создать в оздоровительном лагере воспитательную среду, обеспечивающую условия для самоутверждения, самостоятельности, инициативы учащихся; </a:t>
            </a:r>
          </a:p>
          <a:p>
            <a:pPr lvl="0"/>
            <a:r>
              <a:rPr lang="ru-RU" dirty="0" smtClean="0"/>
              <a:t>Создать условия для освоения детьми традиций, культуры народа, знакомство с  народными промыслами, ремеслами, искусством (танцы, песни, разговорный жанр), развитие творческой деятельности, сохранению народной культуры. </a:t>
            </a:r>
          </a:p>
          <a:p>
            <a:pPr lvl="0"/>
            <a:r>
              <a:rPr lang="ru-RU" dirty="0" smtClean="0"/>
              <a:t>Способствовать развитию фантазии, творчества, изобретательности.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Ожидаемые результаты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Формирование положительного отношения юного гражданина России  к  общечеловеческим ценностям, нормам коллективной жизни, гражданская и социальная ответственность за самого себя, общество и Отечество, уважение к государственным символам и традициям; </a:t>
            </a:r>
          </a:p>
          <a:p>
            <a:pPr lvl="0"/>
            <a:r>
              <a:rPr lang="ru-RU" b="1" dirty="0" smtClean="0">
                <a:solidFill>
                  <a:srgbClr val="C00000"/>
                </a:solidFill>
              </a:rPr>
              <a:t>       Возможность реализации механизмов мотивации у ребенка к личному развитию, проявлению социальной инициативы. </a:t>
            </a:r>
          </a:p>
          <a:p>
            <a:pPr lvl="0"/>
            <a:r>
              <a:rPr lang="ru-RU" b="1" dirty="0" smtClean="0">
                <a:solidFill>
                  <a:srgbClr val="C00000"/>
                </a:solidFill>
              </a:rPr>
              <a:t>      Освоение детьми традиций, культуры народа, развитие творческой деятельности. </a:t>
            </a:r>
          </a:p>
          <a:p>
            <a:pPr lvl="0"/>
            <a:r>
              <a:rPr lang="ru-RU" b="1" dirty="0" smtClean="0">
                <a:solidFill>
                  <a:srgbClr val="C00000"/>
                </a:solidFill>
              </a:rPr>
              <a:t>        Приобщение подрастающего поколения к здоровому образу жизни, укрепление здоровья детей; проявление ребёнком интереса к  фантазии, творчеству, изобретательности Приобщение подрастающего поколения к здоровому образу жизни, укрепление здоровья детей; профилактика асоциального поведения детей и подростков. Раскрытие творческого потенциала ребенка.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АЛЫЕ ПАРУСА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19876" y="1600200"/>
            <a:ext cx="6104248" cy="45259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Модуль «Будущее России»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400" dirty="0" smtClean="0"/>
              <a:t>Направлен на формирование сопричастности к истории, географии Российской Федерации, ее этнокультурному, географическому разнообразию, формирование национальной идентичности.</a:t>
            </a:r>
          </a:p>
          <a:p>
            <a:endParaRPr lang="ru-RU" dirty="0"/>
          </a:p>
        </p:txBody>
      </p:sp>
      <p:pic>
        <p:nvPicPr>
          <p:cNvPr id="5" name="Рисунок 4" descr="C:\Users\User\Desktop\ФОТО ДОЛ 24 год\Camera\IMG_20240604_122444_04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357430"/>
            <a:ext cx="3285306" cy="14779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14283" y="4000504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Встреча с участником СВО</a:t>
            </a:r>
            <a:endParaRPr lang="ru-RU" b="1" dirty="0"/>
          </a:p>
        </p:txBody>
      </p:sp>
      <p:pic>
        <p:nvPicPr>
          <p:cNvPr id="8" name="Рисунок 7" descr="C:\Users\User\Desktop\ФОТО ДОЛ 24 год\Camera\IMG_20240607_104510_51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428868"/>
            <a:ext cx="3571868" cy="17145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6429389" y="4500570"/>
            <a:ext cx="228601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«День первых»</a:t>
            </a:r>
          </a:p>
          <a:p>
            <a:r>
              <a:rPr lang="ru-RU" b="1" dirty="0" smtClean="0"/>
              <a:t>Встреча с директором МБУК</a:t>
            </a:r>
          </a:p>
          <a:p>
            <a:r>
              <a:rPr lang="ru-RU" b="1" dirty="0" smtClean="0"/>
              <a:t>п. Сосновоборск</a:t>
            </a:r>
          </a:p>
          <a:p>
            <a:r>
              <a:rPr lang="ru-RU" b="1" dirty="0" smtClean="0"/>
              <a:t>Букиной С.А.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2976" y="5715016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День России</a:t>
            </a:r>
            <a:endParaRPr lang="ru-RU" b="1" dirty="0"/>
          </a:p>
        </p:txBody>
      </p:sp>
      <p:pic>
        <p:nvPicPr>
          <p:cNvPr id="15" name="Рисунок 14" descr="C:\Users\User\Desktop\ФОТО ДОЛ 24 год\Camera\IMG_20240611_123005_06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4500570"/>
            <a:ext cx="2859869" cy="15008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«Будущее России»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C:\Users\User\Desktop\ФОТО ДОЛ 24 год\Camera\IMG_20240615_102223_64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11521"/>
            <a:ext cx="3686172" cy="21318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714348" y="4500570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/>
              <a:t>100 – </a:t>
            </a:r>
            <a:r>
              <a:rPr lang="ru-RU" b="1" i="1" dirty="0" err="1" smtClean="0"/>
              <a:t>летие</a:t>
            </a:r>
            <a:r>
              <a:rPr lang="ru-RU" b="1" i="1" dirty="0" smtClean="0"/>
              <a:t> со дня образования первой организации</a:t>
            </a:r>
            <a:r>
              <a:rPr lang="ru-RU" b="1" dirty="0" smtClean="0"/>
              <a:t> отдыха, оздоровления и занятости детей и подростков в Пензенской области</a:t>
            </a:r>
            <a:endParaRPr lang="ru-RU" b="1" dirty="0"/>
          </a:p>
        </p:txBody>
      </p:sp>
      <p:pic>
        <p:nvPicPr>
          <p:cNvPr id="7" name="Рисунок 6" descr="C:\Users\User\Desktop\ФОТО ДОЛ 24 год\WhatsApp Images\IMG-20240621-WA00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071678"/>
            <a:ext cx="3357586" cy="2428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357819" y="4714884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День памяти и скорби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939</Words>
  <Application>Microsoft Office PowerPoint</Application>
  <PresentationFormat>Экран (4:3)</PresentationFormat>
  <Paragraphs>102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СМЕНА «РАДУГА» лагерь с дневным пребыванием детей, зарегистрированный на территории сельских поселений</vt:lpstr>
      <vt:lpstr>Краткая аннотация содержания лагерной смены</vt:lpstr>
      <vt:lpstr>Кадровое обеспечение </vt:lpstr>
      <vt:lpstr>2024 – ГОД СЕМЬИ</vt:lpstr>
      <vt:lpstr>Цель и задачи</vt:lpstr>
      <vt:lpstr>Ожидаемые результаты</vt:lpstr>
      <vt:lpstr>АЛЫЕ ПАРУСА</vt:lpstr>
      <vt:lpstr>Модуль «Будущее России»</vt:lpstr>
      <vt:lpstr>«Будущее России»</vt:lpstr>
      <vt:lpstr>Модуль «Отрядная работа»</vt:lpstr>
      <vt:lpstr>Модуль «Самоуправление» </vt:lpstr>
      <vt:lpstr>Мордовский праздник «Умарина»</vt:lpstr>
      <vt:lpstr>Мордовские народные игры</vt:lpstr>
      <vt:lpstr>«Орлята России»</vt:lpstr>
      <vt:lpstr>Модуль  «Дополнительное образование» </vt:lpstr>
      <vt:lpstr>Дополнительное образование</vt:lpstr>
      <vt:lpstr>Модуль «Здоровый образ жизни» </vt:lpstr>
      <vt:lpstr>«Здоровый образ жизни»</vt:lpstr>
      <vt:lpstr>Модуль  «Организация предметно-эстетической среды» </vt:lpstr>
      <vt:lpstr>Спортивный зал </vt:lpstr>
      <vt:lpstr>Раздевалки</vt:lpstr>
      <vt:lpstr>Столовая</vt:lpstr>
      <vt:lpstr>Туалетные комнаты</vt:lpstr>
      <vt:lpstr>Участок</vt:lpstr>
      <vt:lpstr>Спортивная площадка</vt:lpstr>
      <vt:lpstr>Детский городок</vt:lpstr>
      <vt:lpstr> Модуль «Профилактика и безопасность»</vt:lpstr>
      <vt:lpstr>Модуль «Работа с родителями» </vt:lpstr>
      <vt:lpstr>Модуль «Профориентация» </vt:lpstr>
      <vt:lpstr>Модуль «Социальное партнёрство»</vt:lpstr>
      <vt:lpstr>Экскурсии</vt:lpstr>
      <vt:lpstr>Экскурсии</vt:lpstr>
      <vt:lpstr>Вот настал момент прощанья,  Будет краткой наша речь: Говорим всем : «До свиданья! До счастливых новых встреч!»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СМЕНА «РАДУГА»</dc:title>
  <dc:creator>777</dc:creator>
  <cp:lastModifiedBy>777</cp:lastModifiedBy>
  <cp:revision>39</cp:revision>
  <dcterms:created xsi:type="dcterms:W3CDTF">2012-02-14T20:13:13Z</dcterms:created>
  <dcterms:modified xsi:type="dcterms:W3CDTF">2012-02-15T01:36:54Z</dcterms:modified>
</cp:coreProperties>
</file>